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handoutMasterIdLst>
    <p:handoutMasterId r:id="rId44"/>
  </p:handoutMasterIdLst>
  <p:sldIdLst>
    <p:sldId id="256" r:id="rId2"/>
    <p:sldId id="265" r:id="rId3"/>
    <p:sldId id="257" r:id="rId4"/>
    <p:sldId id="266" r:id="rId5"/>
    <p:sldId id="291" r:id="rId6"/>
    <p:sldId id="267" r:id="rId7"/>
    <p:sldId id="268" r:id="rId8"/>
    <p:sldId id="264" r:id="rId9"/>
    <p:sldId id="261" r:id="rId10"/>
    <p:sldId id="259" r:id="rId11"/>
    <p:sldId id="269" r:id="rId12"/>
    <p:sldId id="300" r:id="rId13"/>
    <p:sldId id="298" r:id="rId14"/>
    <p:sldId id="299" r:id="rId15"/>
    <p:sldId id="271" r:id="rId16"/>
    <p:sldId id="277" r:id="rId17"/>
    <p:sldId id="270" r:id="rId18"/>
    <p:sldId id="272" r:id="rId19"/>
    <p:sldId id="273" r:id="rId20"/>
    <p:sldId id="282" r:id="rId21"/>
    <p:sldId id="292" r:id="rId22"/>
    <p:sldId id="293" r:id="rId23"/>
    <p:sldId id="294" r:id="rId24"/>
    <p:sldId id="295" r:id="rId25"/>
    <p:sldId id="296" r:id="rId26"/>
    <p:sldId id="297" r:id="rId27"/>
    <p:sldId id="274" r:id="rId28"/>
    <p:sldId id="275" r:id="rId29"/>
    <p:sldId id="276" r:id="rId30"/>
    <p:sldId id="279" r:id="rId31"/>
    <p:sldId id="280" r:id="rId32"/>
    <p:sldId id="281" r:id="rId33"/>
    <p:sldId id="283" r:id="rId34"/>
    <p:sldId id="284" r:id="rId35"/>
    <p:sldId id="285" r:id="rId36"/>
    <p:sldId id="286" r:id="rId37"/>
    <p:sldId id="290" r:id="rId38"/>
    <p:sldId id="287" r:id="rId39"/>
    <p:sldId id="288" r:id="rId40"/>
    <p:sldId id="278" r:id="rId41"/>
    <p:sldId id="289" r:id="rId42"/>
    <p:sldId id="263" r:id="rId4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1" d="100"/>
          <a:sy n="71" d="100"/>
        </p:scale>
        <p:origin x="138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4" d="100"/>
          <a:sy n="54" d="100"/>
        </p:scale>
        <p:origin x="289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C8CA3AF-6E5A-4814-96AB-3C3B813DB864}" type="datetimeFigureOut">
              <a:rPr lang="zh-TW" altLang="en-US" smtClean="0"/>
              <a:t>2016/6/20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586ABD-B8C0-40FC-8AD3-88FEEF96A31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79542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21934" y="1811863"/>
            <a:ext cx="5308866" cy="1515533"/>
          </a:xfrm>
        </p:spPr>
        <p:txBody>
          <a:bodyPr anchor="b">
            <a:noAutofit/>
          </a:bodyPr>
          <a:lstStyle>
            <a:lvl1pPr algn="ctr">
              <a:defRPr sz="48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921934" y="3598327"/>
            <a:ext cx="5308866" cy="1377651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65417" y="5054602"/>
            <a:ext cx="673276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21934" y="5054602"/>
            <a:ext cx="4064860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17317" y="5054602"/>
            <a:ext cx="413483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019825" y="3471329"/>
            <a:ext cx="511308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88260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4815415"/>
            <a:ext cx="6798734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26260" y="1032933"/>
            <a:ext cx="7091482" cy="33612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6" y="5382153"/>
            <a:ext cx="6798734" cy="49371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474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6" y="906873"/>
            <a:ext cx="6798734" cy="309786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275666"/>
            <a:ext cx="6798736" cy="1600202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5" y="4140199"/>
            <a:ext cx="6606425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494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4333" y="982132"/>
            <a:ext cx="6400250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00200" y="3352799"/>
            <a:ext cx="5892798" cy="651933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3" y="4343400"/>
            <a:ext cx="6798738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49969" y="905362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72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633503" y="2827870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72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278466" y="4140199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8795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9" y="3308581"/>
            <a:ext cx="679872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4777381"/>
            <a:ext cx="679873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04095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09416" y="982132"/>
            <a:ext cx="632516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639312"/>
            <a:ext cx="6798730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4529667"/>
            <a:ext cx="6798736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78060" y="896895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649796" y="260772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278466" y="342900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666809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82131"/>
            <a:ext cx="6798734" cy="2294467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3200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176868" y="3566160"/>
            <a:ext cx="6798730" cy="905256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6" y="4470400"/>
            <a:ext cx="6798734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278469" y="3429000"/>
            <a:ext cx="6606421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68734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5" y="2490135"/>
            <a:ext cx="6798736" cy="338573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60642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491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356667" y="906873"/>
            <a:ext cx="1618930" cy="496899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76867" y="906873"/>
            <a:ext cx="4915509" cy="4968993"/>
          </a:xfrm>
        </p:spPr>
        <p:txBody>
          <a:bodyPr vert="eaVert" anchor="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6245512" y="906873"/>
            <a:ext cx="0" cy="4968993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438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278466" y="2354670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6405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8465" y="1641413"/>
            <a:ext cx="6595534" cy="1822514"/>
          </a:xfrm>
        </p:spPr>
        <p:txBody>
          <a:bodyPr anchor="b">
            <a:normAutofit/>
          </a:bodyPr>
          <a:lstStyle>
            <a:lvl1pPr algn="ctr">
              <a:defRPr sz="40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78465" y="3734859"/>
            <a:ext cx="6595534" cy="1090015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278466" y="3599392"/>
            <a:ext cx="6595533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7511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278465" y="235626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79576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5152" y="2487168"/>
            <a:ext cx="3337560" cy="344728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316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8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76868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1832" y="2658533"/>
            <a:ext cx="333756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1832" y="3243262"/>
            <a:ext cx="3337560" cy="2706624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9105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915337"/>
            <a:ext cx="6798735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278466" y="2354670"/>
            <a:ext cx="659553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849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335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388534"/>
            <a:ext cx="2536798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0062" y="982132"/>
            <a:ext cx="3855539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031065"/>
            <a:ext cx="2536798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278466" y="2912533"/>
            <a:ext cx="2333594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49606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6865" y="1883832"/>
            <a:ext cx="3632202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18221" y="1032933"/>
            <a:ext cx="2929463" cy="4792136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76865" y="3255432"/>
            <a:ext cx="3632201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7004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76866" y="915337"/>
            <a:ext cx="6798734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76865" y="2490135"/>
            <a:ext cx="6798736" cy="344499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356670" y="5960533"/>
            <a:ext cx="1148283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6/20/2016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76865" y="5960533"/>
            <a:ext cx="510466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580091" y="5960533"/>
            <a:ext cx="39551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3814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4" r:id="rId14"/>
    <p:sldLayoutId id="2147483685" r:id="rId15"/>
    <p:sldLayoutId id="2147483686" r:id="rId16"/>
    <p:sldLayoutId id="214748368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sz="3600" dirty="0"/>
              <a:t>Run </a:t>
            </a:r>
            <a:r>
              <a:rPr lang="en-US" altLang="zh-TW" sz="3600" dirty="0" err="1"/>
              <a:t>Rin</a:t>
            </a:r>
            <a:r>
              <a:rPr lang="en-US" altLang="zh-TW" sz="3600" dirty="0"/>
              <a:t> Run</a:t>
            </a:r>
            <a:endParaRPr lang="zh-TW" altLang="en-US" sz="36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altLang="zh-TW" sz="1800" dirty="0">
                <a:latin typeface="+mj-ea"/>
                <a:ea typeface="+mj-ea"/>
              </a:rPr>
              <a:t>0110714 </a:t>
            </a:r>
            <a:r>
              <a:rPr lang="zh-TW" altLang="en-US" sz="1800" dirty="0">
                <a:latin typeface="+mj-ea"/>
                <a:ea typeface="+mj-ea"/>
              </a:rPr>
              <a:t>王秋玄</a:t>
            </a:r>
          </a:p>
          <a:p>
            <a:r>
              <a:rPr lang="en-US" altLang="zh-TW" sz="1800" dirty="0">
                <a:latin typeface="+mj-ea"/>
                <a:ea typeface="+mj-ea"/>
              </a:rPr>
              <a:t>0116062 </a:t>
            </a:r>
            <a:r>
              <a:rPr lang="zh-TW" altLang="en-US" sz="1800" dirty="0">
                <a:latin typeface="+mj-ea"/>
                <a:ea typeface="+mj-ea"/>
              </a:rPr>
              <a:t>許筑淨</a:t>
            </a:r>
          </a:p>
          <a:p>
            <a:r>
              <a:rPr lang="en-US" altLang="zh-TW" sz="1800" dirty="0">
                <a:latin typeface="+mj-ea"/>
                <a:ea typeface="+mj-ea"/>
              </a:rPr>
              <a:t>0116057 </a:t>
            </a:r>
            <a:r>
              <a:rPr lang="zh-TW" altLang="en-US" sz="1800" dirty="0">
                <a:latin typeface="+mj-ea"/>
                <a:ea typeface="+mj-ea"/>
              </a:rPr>
              <a:t>曾亮齊</a:t>
            </a:r>
          </a:p>
          <a:p>
            <a:endParaRPr lang="zh-TW" altLang="en-US" sz="18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777792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System Architecture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 dirty="0" smtClean="0"/>
              <a:t>Application (Game logic)</a:t>
            </a:r>
          </a:p>
          <a:p>
            <a:r>
              <a:rPr lang="en-US" altLang="zh-TW" dirty="0"/>
              <a:t>Scene loader</a:t>
            </a:r>
            <a:endParaRPr lang="en-US" altLang="zh-TW" dirty="0" smtClean="0"/>
          </a:p>
          <a:p>
            <a:r>
              <a:rPr lang="en-US" altLang="zh-TW" dirty="0" smtClean="0"/>
              <a:t>Obstacle system </a:t>
            </a:r>
            <a:r>
              <a:rPr lang="en-US" altLang="zh-TW" dirty="0"/>
              <a:t>(Physics </a:t>
            </a:r>
            <a:r>
              <a:rPr lang="en-US" altLang="zh-TW" dirty="0" smtClean="0"/>
              <a:t>engine</a:t>
            </a:r>
            <a:r>
              <a:rPr lang="en-US" altLang="zh-TW" dirty="0"/>
              <a:t>)</a:t>
            </a:r>
            <a:endParaRPr lang="en-US" altLang="zh-TW" dirty="0" smtClean="0"/>
          </a:p>
          <a:p>
            <a:r>
              <a:rPr lang="en-US" altLang="zh-TW" dirty="0" smtClean="0"/>
              <a:t>Keyboard input system</a:t>
            </a:r>
          </a:p>
          <a:p>
            <a:r>
              <a:rPr lang="en-US" altLang="zh-TW" dirty="0" smtClean="0"/>
              <a:t>GUI system</a:t>
            </a:r>
          </a:p>
          <a:p>
            <a:r>
              <a:rPr lang="en-US" altLang="zh-TW" dirty="0"/>
              <a:t>Sound control</a:t>
            </a:r>
          </a:p>
          <a:p>
            <a:r>
              <a:rPr lang="en-US" altLang="zh-TW" dirty="0" smtClean="0"/>
              <a:t>Camera control</a:t>
            </a: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02444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Application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Manage </a:t>
            </a:r>
            <a:r>
              <a:rPr lang="en-US" altLang="zh-TW" dirty="0" smtClean="0"/>
              <a:t>other subsystem</a:t>
            </a:r>
          </a:p>
          <a:p>
            <a:pPr lvl="1"/>
            <a:r>
              <a:rPr lang="en-US" altLang="zh-TW" dirty="0" smtClean="0"/>
              <a:t>Pass arguments to subsystem</a:t>
            </a:r>
          </a:p>
          <a:p>
            <a:pPr lvl="1"/>
            <a:r>
              <a:rPr lang="en-US" altLang="zh-TW" dirty="0" smtClean="0"/>
              <a:t>E.g. Keyboard input syste</a:t>
            </a:r>
            <a:r>
              <a:rPr lang="en-US" altLang="zh-TW" dirty="0"/>
              <a:t>m</a:t>
            </a:r>
            <a:endParaRPr lang="en-US" altLang="zh-TW" dirty="0" smtClean="0"/>
          </a:p>
          <a:p>
            <a:r>
              <a:rPr lang="en-US" altLang="zh-TW" dirty="0"/>
              <a:t>Game Logic</a:t>
            </a:r>
          </a:p>
          <a:p>
            <a:pPr lvl="1"/>
            <a:r>
              <a:rPr lang="en-US" altLang="zh-TW" dirty="0"/>
              <a:t>Menu flow control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Judge </a:t>
            </a:r>
            <a:r>
              <a:rPr lang="en-US" altLang="zh-TW" dirty="0"/>
              <a:t>game over</a:t>
            </a:r>
          </a:p>
          <a:p>
            <a:pPr lvl="1"/>
            <a:r>
              <a:rPr lang="en-US" altLang="zh-TW" dirty="0"/>
              <a:t>Score control</a:t>
            </a:r>
          </a:p>
          <a:p>
            <a:pPr lvl="1"/>
            <a:endParaRPr lang="en-US" altLang="zh-TW" dirty="0"/>
          </a:p>
          <a:p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264261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Game </a:t>
            </a:r>
            <a:r>
              <a:rPr lang="en-US" altLang="zh-TW" dirty="0" smtClean="0"/>
              <a:t>Logic</a:t>
            </a:r>
            <a:br>
              <a:rPr lang="en-US" altLang="zh-TW" dirty="0" smtClean="0"/>
            </a:br>
            <a:r>
              <a:rPr lang="zh-TW" altLang="en-US" dirty="0" smtClean="0"/>
              <a:t> </a:t>
            </a:r>
            <a:r>
              <a:rPr lang="en-US" altLang="zh-TW" dirty="0"/>
              <a:t>- Menu flow control</a:t>
            </a:r>
            <a:endParaRPr lang="en-US" altLang="zh-TW" dirty="0"/>
          </a:p>
        </p:txBody>
      </p:sp>
      <p:sp>
        <p:nvSpPr>
          <p:cNvPr id="4" name="橢圓 3"/>
          <p:cNvSpPr/>
          <p:nvPr/>
        </p:nvSpPr>
        <p:spPr>
          <a:xfrm>
            <a:off x="1542837" y="2280334"/>
            <a:ext cx="1532965" cy="833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Select Level</a:t>
            </a:r>
            <a:endParaRPr lang="zh-TW" altLang="en-US" dirty="0"/>
          </a:p>
        </p:txBody>
      </p:sp>
      <p:sp>
        <p:nvSpPr>
          <p:cNvPr id="5" name="橢圓 4"/>
          <p:cNvSpPr/>
          <p:nvPr/>
        </p:nvSpPr>
        <p:spPr>
          <a:xfrm>
            <a:off x="1568246" y="4138347"/>
            <a:ext cx="1532965" cy="833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Main</a:t>
            </a:r>
          </a:p>
          <a:p>
            <a:pPr algn="ctr"/>
            <a:r>
              <a:rPr lang="en-US" altLang="zh-TW" dirty="0" smtClean="0"/>
              <a:t>Menu</a:t>
            </a:r>
            <a:endParaRPr lang="zh-TW" altLang="en-US" dirty="0"/>
          </a:p>
        </p:txBody>
      </p:sp>
      <p:cxnSp>
        <p:nvCxnSpPr>
          <p:cNvPr id="7" name="直線單箭頭接點 6"/>
          <p:cNvCxnSpPr>
            <a:stCxn id="4" idx="5"/>
            <a:endCxn id="5" idx="7"/>
          </p:cNvCxnSpPr>
          <p:nvPr/>
        </p:nvCxnSpPr>
        <p:spPr>
          <a:xfrm>
            <a:off x="2851304" y="2991957"/>
            <a:ext cx="25409" cy="12684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2203042" y="3239888"/>
            <a:ext cx="1439048" cy="6463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Select a </a:t>
            </a:r>
            <a:r>
              <a:rPr lang="en-US" altLang="zh-TW" b="1" dirty="0">
                <a:solidFill>
                  <a:srgbClr val="0070C0"/>
                </a:solidFill>
              </a:rPr>
              <a:t>L</a:t>
            </a:r>
            <a:r>
              <a:rPr lang="en-US" altLang="zh-TW" b="1" dirty="0" smtClean="0">
                <a:solidFill>
                  <a:srgbClr val="0070C0"/>
                </a:solidFill>
              </a:rPr>
              <a:t>evel</a:t>
            </a:r>
          </a:p>
          <a:p>
            <a:r>
              <a:rPr lang="en-US" altLang="zh-TW" dirty="0" smtClean="0"/>
              <a:t>or </a:t>
            </a:r>
            <a:r>
              <a:rPr lang="en-US" altLang="zh-TW" b="1" dirty="0">
                <a:solidFill>
                  <a:srgbClr val="0070C0"/>
                </a:solidFill>
              </a:rPr>
              <a:t>Cancel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cxnSp>
        <p:nvCxnSpPr>
          <p:cNvPr id="11" name="直線單箭頭接點 10"/>
          <p:cNvCxnSpPr>
            <a:stCxn id="5" idx="1"/>
            <a:endCxn id="4" idx="3"/>
          </p:cNvCxnSpPr>
          <p:nvPr/>
        </p:nvCxnSpPr>
        <p:spPr>
          <a:xfrm flipH="1" flipV="1">
            <a:off x="1767335" y="2991957"/>
            <a:ext cx="25409" cy="126848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12442" y="3343979"/>
            <a:ext cx="1370674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Select Level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13" name="橢圓 12"/>
          <p:cNvSpPr/>
          <p:nvPr/>
        </p:nvSpPr>
        <p:spPr>
          <a:xfrm>
            <a:off x="5500217" y="5478544"/>
            <a:ext cx="1532965" cy="833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Game Menu</a:t>
            </a:r>
            <a:endParaRPr lang="zh-TW" altLang="en-US" dirty="0"/>
          </a:p>
        </p:txBody>
      </p:sp>
      <p:sp>
        <p:nvSpPr>
          <p:cNvPr id="27" name="橢圓 26"/>
          <p:cNvSpPr/>
          <p:nvPr/>
        </p:nvSpPr>
        <p:spPr>
          <a:xfrm>
            <a:off x="5500217" y="2468737"/>
            <a:ext cx="1532965" cy="83371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 smtClean="0"/>
              <a:t>Over Menu</a:t>
            </a:r>
            <a:endParaRPr lang="zh-TW" altLang="en-US" dirty="0"/>
          </a:p>
        </p:txBody>
      </p:sp>
      <p:sp>
        <p:nvSpPr>
          <p:cNvPr id="34" name="文字方塊 33"/>
          <p:cNvSpPr txBox="1"/>
          <p:nvPr/>
        </p:nvSpPr>
        <p:spPr>
          <a:xfrm>
            <a:off x="3597378" y="4552694"/>
            <a:ext cx="60625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Play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cxnSp>
        <p:nvCxnSpPr>
          <p:cNvPr id="40" name="直線單箭頭接點 39"/>
          <p:cNvCxnSpPr>
            <a:stCxn id="54" idx="0"/>
            <a:endCxn id="27" idx="4"/>
          </p:cNvCxnSpPr>
          <p:nvPr/>
        </p:nvCxnSpPr>
        <p:spPr>
          <a:xfrm flipH="1" flipV="1">
            <a:off x="6266700" y="3302455"/>
            <a:ext cx="1" cy="56049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圓角矩形 53"/>
          <p:cNvSpPr/>
          <p:nvPr/>
        </p:nvSpPr>
        <p:spPr>
          <a:xfrm>
            <a:off x="5298512" y="3862948"/>
            <a:ext cx="1936377" cy="962679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Playing </a:t>
            </a:r>
            <a:r>
              <a:rPr lang="en-US" altLang="zh-TW" dirty="0" smtClean="0"/>
              <a:t>Game</a:t>
            </a:r>
            <a:endParaRPr lang="zh-TW" altLang="en-US" dirty="0"/>
          </a:p>
        </p:txBody>
      </p:sp>
      <p:sp>
        <p:nvSpPr>
          <p:cNvPr id="61" name="文字方塊 60"/>
          <p:cNvSpPr txBox="1"/>
          <p:nvPr/>
        </p:nvSpPr>
        <p:spPr>
          <a:xfrm>
            <a:off x="6382095" y="3453244"/>
            <a:ext cx="511679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Die</a:t>
            </a:r>
            <a:endParaRPr lang="zh-TW" altLang="en-US" dirty="0"/>
          </a:p>
        </p:txBody>
      </p:sp>
      <p:cxnSp>
        <p:nvCxnSpPr>
          <p:cNvPr id="62" name="直線單箭頭接點 61"/>
          <p:cNvCxnSpPr>
            <a:stCxn id="27" idx="2"/>
          </p:cNvCxnSpPr>
          <p:nvPr/>
        </p:nvCxnSpPr>
        <p:spPr>
          <a:xfrm flipH="1">
            <a:off x="3050393" y="2885596"/>
            <a:ext cx="2449824" cy="14247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6" name="直線單箭頭接點 65"/>
          <p:cNvCxnSpPr>
            <a:stCxn id="5" idx="6"/>
          </p:cNvCxnSpPr>
          <p:nvPr/>
        </p:nvCxnSpPr>
        <p:spPr>
          <a:xfrm>
            <a:off x="3101211" y="4555206"/>
            <a:ext cx="2197301" cy="446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9" name="直線單箭頭接點 68"/>
          <p:cNvCxnSpPr>
            <a:endCxn id="13" idx="7"/>
          </p:cNvCxnSpPr>
          <p:nvPr/>
        </p:nvCxnSpPr>
        <p:spPr>
          <a:xfrm>
            <a:off x="6778378" y="4825627"/>
            <a:ext cx="30306" cy="77501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文字方塊 73"/>
          <p:cNvSpPr txBox="1"/>
          <p:nvPr/>
        </p:nvSpPr>
        <p:spPr>
          <a:xfrm>
            <a:off x="6900082" y="4977857"/>
            <a:ext cx="1124026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dirty="0" smtClean="0"/>
              <a:t>Press ESC</a:t>
            </a:r>
            <a:endParaRPr lang="zh-TW" altLang="en-US" dirty="0"/>
          </a:p>
        </p:txBody>
      </p:sp>
      <p:cxnSp>
        <p:nvCxnSpPr>
          <p:cNvPr id="75" name="直線單箭頭接點 74"/>
          <p:cNvCxnSpPr/>
          <p:nvPr/>
        </p:nvCxnSpPr>
        <p:spPr>
          <a:xfrm flipV="1">
            <a:off x="5773633" y="4883692"/>
            <a:ext cx="22040" cy="70526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7" name="文字方塊 76"/>
          <p:cNvSpPr txBox="1"/>
          <p:nvPr/>
        </p:nvSpPr>
        <p:spPr>
          <a:xfrm>
            <a:off x="4928351" y="5109212"/>
            <a:ext cx="980718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Resume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cxnSp>
        <p:nvCxnSpPr>
          <p:cNvPr id="78" name="直線單箭頭接點 77"/>
          <p:cNvCxnSpPr>
            <a:stCxn id="13" idx="2"/>
          </p:cNvCxnSpPr>
          <p:nvPr/>
        </p:nvCxnSpPr>
        <p:spPr>
          <a:xfrm flipH="1" flipV="1">
            <a:off x="2675006" y="4922026"/>
            <a:ext cx="2825211" cy="9733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文字方塊 80"/>
          <p:cNvSpPr txBox="1"/>
          <p:nvPr/>
        </p:nvSpPr>
        <p:spPr>
          <a:xfrm>
            <a:off x="3367511" y="5521039"/>
            <a:ext cx="156741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Back to Menu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  <p:sp>
        <p:nvSpPr>
          <p:cNvPr id="33" name="文字方塊 32"/>
          <p:cNvSpPr txBox="1"/>
          <p:nvPr/>
        </p:nvSpPr>
        <p:spPr>
          <a:xfrm>
            <a:off x="3713220" y="3389043"/>
            <a:ext cx="1567417" cy="3693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0070C0"/>
                </a:solidFill>
              </a:rPr>
              <a:t>Back to Menu</a:t>
            </a:r>
            <a:endParaRPr lang="zh-TW" altLang="en-US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842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Game </a:t>
            </a:r>
            <a:r>
              <a:rPr lang="en-US" altLang="zh-TW" dirty="0" smtClean="0"/>
              <a:t>Logic</a:t>
            </a:r>
            <a:br>
              <a:rPr lang="en-US" altLang="zh-TW" dirty="0" smtClean="0"/>
            </a:br>
            <a:r>
              <a:rPr lang="zh-TW" altLang="en-US" dirty="0" smtClean="0"/>
              <a:t> </a:t>
            </a:r>
            <a:r>
              <a:rPr lang="en-US" altLang="zh-TW" dirty="0"/>
              <a:t>- Judge game over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On every frameStarted</a:t>
            </a:r>
          </a:p>
          <a:p>
            <a:r>
              <a:rPr lang="en-US" altLang="zh-TW" dirty="0" smtClean="0"/>
              <a:t>Setup handler (Who will collide?)</a:t>
            </a:r>
          </a:p>
          <a:p>
            <a:r>
              <a:rPr lang="en-US" altLang="zh-TW" dirty="0" smtClean="0"/>
              <a:t>Simulate physics world</a:t>
            </a:r>
          </a:p>
          <a:p>
            <a:r>
              <a:rPr lang="en-US" altLang="zh-TW" dirty="0" smtClean="0"/>
              <a:t>Check every pair</a:t>
            </a:r>
          </a:p>
          <a:p>
            <a:r>
              <a:rPr lang="en-US" altLang="zh-TW" dirty="0" smtClean="0"/>
              <a:t>Inform application</a:t>
            </a:r>
          </a:p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1132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Game </a:t>
            </a:r>
            <a:r>
              <a:rPr lang="en-US" altLang="zh-TW" dirty="0" smtClean="0"/>
              <a:t>Logic</a:t>
            </a:r>
            <a:br>
              <a:rPr lang="en-US" altLang="zh-TW" dirty="0" smtClean="0"/>
            </a:br>
            <a:r>
              <a:rPr lang="zh-TW" altLang="en-US" dirty="0" smtClean="0"/>
              <a:t> </a:t>
            </a:r>
            <a:r>
              <a:rPr lang="en-US" altLang="zh-TW" dirty="0"/>
              <a:t>- Score control</a:t>
            </a:r>
            <a:endParaRPr lang="en-US" altLang="zh-TW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On every frameStarted</a:t>
            </a:r>
          </a:p>
          <a:p>
            <a:r>
              <a:rPr lang="en-US" altLang="zh-TW" dirty="0" smtClean="0"/>
              <a:t>Check status of player</a:t>
            </a:r>
          </a:p>
          <a:p>
            <a:pPr lvl="1"/>
            <a:r>
              <a:rPr lang="en-US" altLang="zh-TW" dirty="0" smtClean="0"/>
              <a:t>Jumping, sliding…</a:t>
            </a:r>
          </a:p>
          <a:p>
            <a:r>
              <a:rPr lang="en-US" altLang="zh-TW" dirty="0" smtClean="0"/>
              <a:t>Add score according to game time</a:t>
            </a:r>
          </a:p>
          <a:p>
            <a:r>
              <a:rPr lang="en-US" altLang="zh-TW" dirty="0" smtClean="0"/>
              <a:t>Check pickup and obstacle destroy </a:t>
            </a:r>
          </a:p>
          <a:p>
            <a:r>
              <a:rPr lang="en-US" altLang="zh-TW" smtClean="0"/>
              <a:t>Update GUI</a:t>
            </a:r>
            <a:endParaRPr lang="en-US" altLang="zh-TW" dirty="0" smtClean="0"/>
          </a:p>
          <a:p>
            <a:pPr marL="0" indent="0">
              <a:buNone/>
            </a:pP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77769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</a:t>
            </a:r>
            <a:r>
              <a:rPr lang="en-US" altLang="zh-TW" dirty="0"/>
              <a:t>Scene </a:t>
            </a:r>
            <a:r>
              <a:rPr lang="en-US" altLang="zh-TW" dirty="0" smtClean="0"/>
              <a:t>Loader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Load .scene files from disk</a:t>
            </a:r>
          </a:p>
          <a:p>
            <a:pPr lvl="1"/>
            <a:r>
              <a:rPr lang="en-US" altLang="zh-TW" dirty="0" smtClean="0"/>
              <a:t>Depends on which level is playing</a:t>
            </a:r>
          </a:p>
          <a:p>
            <a:r>
              <a:rPr lang="en-US" altLang="zh-TW" dirty="0" smtClean="0"/>
              <a:t>Parse the .scene file</a:t>
            </a:r>
          </a:p>
          <a:p>
            <a:r>
              <a:rPr lang="en-US" altLang="zh-TW" dirty="0" smtClean="0"/>
              <a:t>Create game objects</a:t>
            </a:r>
          </a:p>
          <a:p>
            <a:r>
              <a:rPr lang="en-US" altLang="zh-TW" dirty="0" smtClean="0"/>
              <a:t>Reset scene</a:t>
            </a:r>
          </a:p>
          <a:p>
            <a:pPr lvl="1"/>
            <a:r>
              <a:rPr lang="en-US" altLang="zh-TW" dirty="0" smtClean="0"/>
              <a:t>When restart game, we should restore everything</a:t>
            </a:r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757688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04.png"/>
          <p:cNvPicPr/>
          <p:nvPr/>
        </p:nvPicPr>
        <p:blipFill rotWithShape="1">
          <a:blip r:embed="rId2"/>
          <a:srcRect r="24372"/>
          <a:stretch/>
        </p:blipFill>
        <p:spPr>
          <a:xfrm>
            <a:off x="-1523999" y="-8842"/>
            <a:ext cx="12079704" cy="686684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29867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</a:t>
            </a:r>
            <a:r>
              <a:rPr lang="en-US" altLang="zh-TW" dirty="0"/>
              <a:t>Obstacle </a:t>
            </a:r>
            <a:r>
              <a:rPr lang="en-US" altLang="zh-TW" dirty="0" smtClean="0"/>
              <a:t>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dirty="0" smtClean="0"/>
              <a:t>Physical Engine</a:t>
            </a:r>
          </a:p>
          <a:p>
            <a:pPr lvl="1"/>
            <a:r>
              <a:rPr lang="en-US" altLang="zh-TW" dirty="0" smtClean="0"/>
              <a:t>Use Bullet &amp; </a:t>
            </a:r>
            <a:r>
              <a:rPr lang="en-US" altLang="zh-TW" dirty="0" err="1" smtClean="0"/>
              <a:t>OgreBullet</a:t>
            </a:r>
            <a:r>
              <a:rPr lang="en-US" altLang="zh-TW" dirty="0" smtClean="0"/>
              <a:t> library internally</a:t>
            </a:r>
          </a:p>
          <a:p>
            <a:pPr lvl="1"/>
            <a:r>
              <a:rPr lang="en-US" altLang="zh-TW" dirty="0" smtClean="0"/>
              <a:t>Collision detection</a:t>
            </a:r>
          </a:p>
          <a:p>
            <a:r>
              <a:rPr lang="en-US" altLang="zh-TW" dirty="0" smtClean="0"/>
              <a:t>Provides APIs for Scene loader to create game object</a:t>
            </a:r>
          </a:p>
          <a:p>
            <a:pPr lvl="1"/>
            <a:r>
              <a:rPr lang="en-US" altLang="zh-TW" dirty="0" err="1" smtClean="0"/>
              <a:t>createPlayer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createFloor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createBullet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createObstacle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406795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</a:t>
            </a:r>
            <a:r>
              <a:rPr lang="en-US" altLang="zh-TW" dirty="0"/>
              <a:t>Keyboard </a:t>
            </a:r>
            <a:r>
              <a:rPr lang="en-US" altLang="zh-TW" dirty="0" smtClean="0"/>
              <a:t>Input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Handle variety of keyboard events</a:t>
            </a:r>
          </a:p>
          <a:p>
            <a:pPr lvl="1"/>
            <a:r>
              <a:rPr lang="en-US" altLang="zh-TW" dirty="0" smtClean="0"/>
              <a:t>Key Pressed</a:t>
            </a:r>
          </a:p>
          <a:p>
            <a:pPr lvl="1"/>
            <a:r>
              <a:rPr lang="en-US" altLang="zh-TW" dirty="0" smtClean="0"/>
              <a:t>Key Released</a:t>
            </a:r>
          </a:p>
          <a:p>
            <a:pPr lvl="1"/>
            <a:r>
              <a:rPr lang="en-US" altLang="zh-TW" dirty="0" smtClean="0"/>
              <a:t>Key Triggered</a:t>
            </a:r>
          </a:p>
          <a:p>
            <a:pPr lvl="1"/>
            <a:r>
              <a:rPr lang="en-US" altLang="zh-TW" dirty="0" smtClean="0"/>
              <a:t>Key Long Pressed</a:t>
            </a:r>
          </a:p>
          <a:p>
            <a:r>
              <a:rPr lang="en-US" altLang="zh-TW" dirty="0" smtClean="0"/>
              <a:t>Provides extended APIs for Application</a:t>
            </a: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527950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GUI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Create and manage GUI windows</a:t>
            </a:r>
          </a:p>
          <a:p>
            <a:pPr lvl="1"/>
            <a:r>
              <a:rPr lang="en-US" altLang="zh-TW" dirty="0" smtClean="0"/>
              <a:t>Use CEGUI library internally</a:t>
            </a:r>
          </a:p>
          <a:p>
            <a:r>
              <a:rPr lang="en-US" altLang="zh-TW" dirty="0" smtClean="0"/>
              <a:t>No logic code here</a:t>
            </a:r>
          </a:p>
          <a:p>
            <a:r>
              <a:rPr lang="en-US" altLang="zh-TW" dirty="0" smtClean="0"/>
              <a:t>Application provides handlers to GUI system</a:t>
            </a:r>
          </a:p>
          <a:p>
            <a:pPr lvl="1"/>
            <a:r>
              <a:rPr lang="en-US" altLang="zh-TW" dirty="0" smtClean="0"/>
              <a:t>Start/Pause/Restart Game</a:t>
            </a:r>
          </a:p>
          <a:p>
            <a:pPr lvl="1"/>
            <a:r>
              <a:rPr lang="en-US" altLang="zh-TW" dirty="0" smtClean="0"/>
              <a:t>Select Level</a:t>
            </a:r>
          </a:p>
          <a:p>
            <a:r>
              <a:rPr lang="en-US" altLang="zh-TW" dirty="0" smtClean="0"/>
              <a:t>Editor: CEED</a:t>
            </a:r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120628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Overview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</a:p>
          <a:p>
            <a:r>
              <a:rPr lang="en-US" altLang="zh-TW" dirty="0"/>
              <a:t>Game  </a:t>
            </a:r>
            <a:r>
              <a:rPr lang="en-US" altLang="zh-TW" dirty="0" smtClean="0"/>
              <a:t>System Architecture</a:t>
            </a:r>
          </a:p>
          <a:p>
            <a:r>
              <a:rPr lang="en-US" altLang="zh-TW" dirty="0" smtClean="0"/>
              <a:t>Technical Session</a:t>
            </a:r>
          </a:p>
          <a:p>
            <a:r>
              <a:rPr lang="en-US" altLang="zh-TW" dirty="0" smtClean="0"/>
              <a:t>Game Play 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6391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16.png"/>
          <p:cNvPicPr>
            <a:picLocks noGrp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-1524000" y="217715"/>
            <a:ext cx="12217342" cy="6233886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27359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411" y="592110"/>
            <a:ext cx="3693932" cy="2433478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5349" y="610520"/>
            <a:ext cx="3700463" cy="2426950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411" y="3307975"/>
            <a:ext cx="3693932" cy="2317334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5349" y="3324462"/>
            <a:ext cx="3553956" cy="2300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307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116" y="685800"/>
            <a:ext cx="7736205" cy="509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96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77" y="874059"/>
            <a:ext cx="8075889" cy="529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941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964" y="745509"/>
            <a:ext cx="8271624" cy="51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1185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572" y="879698"/>
            <a:ext cx="7828709" cy="506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4505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976"/>
            <a:ext cx="8806884" cy="5703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7633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Sound 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Implement using </a:t>
            </a:r>
            <a:r>
              <a:rPr lang="en-US" altLang="zh-TW" dirty="0" err="1" smtClean="0"/>
              <a:t>OpenAL</a:t>
            </a:r>
            <a:endParaRPr lang="en-US" altLang="zh-TW" dirty="0" smtClean="0"/>
          </a:p>
          <a:p>
            <a:r>
              <a:rPr lang="en-US" altLang="zh-TW" dirty="0" smtClean="0"/>
              <a:t>Manage audio source and free unused one</a:t>
            </a:r>
          </a:p>
          <a:p>
            <a:r>
              <a:rPr lang="en-US" altLang="zh-TW" dirty="0" smtClean="0"/>
              <a:t>Provides</a:t>
            </a:r>
            <a:r>
              <a:rPr lang="zh-TW" altLang="en-US" dirty="0" smtClean="0"/>
              <a:t> </a:t>
            </a:r>
            <a:r>
              <a:rPr lang="en-US" altLang="zh-TW" dirty="0" smtClean="0"/>
              <a:t>audio APIs for other subsystems</a:t>
            </a:r>
          </a:p>
          <a:p>
            <a:pPr lvl="1"/>
            <a:r>
              <a:rPr lang="en-US" altLang="zh-TW" dirty="0" err="1" smtClean="0"/>
              <a:t>playSE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playBGM</a:t>
            </a:r>
            <a:endParaRPr lang="en-US" altLang="zh-TW" dirty="0" smtClean="0"/>
          </a:p>
          <a:p>
            <a:pPr lvl="1"/>
            <a:r>
              <a:rPr lang="en-US" altLang="zh-TW" dirty="0" err="1"/>
              <a:t>s</a:t>
            </a:r>
            <a:r>
              <a:rPr lang="en-US" altLang="zh-TW" dirty="0" err="1" smtClean="0"/>
              <a:t>topBGM</a:t>
            </a:r>
            <a:endParaRPr lang="en-US" altLang="zh-TW" dirty="0" smtClean="0"/>
          </a:p>
          <a:p>
            <a:pPr lvl="1"/>
            <a:r>
              <a:rPr lang="en-US" altLang="zh-TW" dirty="0" err="1" smtClean="0"/>
              <a:t>resumeBGM</a:t>
            </a: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02029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 smtClean="0"/>
              <a:t>Game System Architecture</a:t>
            </a:r>
            <a:r>
              <a:rPr lang="en-US" altLang="zh-TW" dirty="0"/>
              <a:t/>
            </a:r>
            <a:br>
              <a:rPr lang="en-US" altLang="zh-TW" dirty="0"/>
            </a:br>
            <a:r>
              <a:rPr lang="en-US" altLang="zh-TW" dirty="0" smtClean="0"/>
              <a:t>- Camera Control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/>
              <a:t>Camera </a:t>
            </a:r>
            <a:r>
              <a:rPr lang="en-US" altLang="zh-TW" dirty="0" smtClean="0"/>
              <a:t>following</a:t>
            </a:r>
          </a:p>
          <a:p>
            <a:r>
              <a:rPr lang="en-US" altLang="zh-TW" dirty="0" smtClean="0"/>
              <a:t>Camera rotation</a:t>
            </a:r>
          </a:p>
          <a:p>
            <a:pPr lvl="1"/>
            <a:r>
              <a:rPr lang="en-US" altLang="zh-TW" dirty="0" smtClean="0"/>
              <a:t>When player change the direction</a:t>
            </a:r>
          </a:p>
          <a:p>
            <a:pPr lvl="1"/>
            <a:r>
              <a:rPr lang="en-US" altLang="zh-TW" dirty="0" smtClean="0"/>
              <a:t>Smooth motion</a:t>
            </a:r>
          </a:p>
          <a:p>
            <a:r>
              <a:rPr lang="en-US" altLang="zh-TW" dirty="0" smtClean="0"/>
              <a:t>Clipping </a:t>
            </a:r>
            <a:r>
              <a:rPr lang="en-US" altLang="zh-TW" dirty="0"/>
              <a:t>d</a:t>
            </a:r>
            <a:r>
              <a:rPr lang="en-US" altLang="zh-TW" dirty="0" smtClean="0"/>
              <a:t>istance control</a:t>
            </a:r>
          </a:p>
          <a:p>
            <a:pPr lvl="1"/>
            <a:r>
              <a:rPr lang="en-US" altLang="zh-TW" dirty="0" smtClean="0"/>
              <a:t>Previous obstacles should not appear </a:t>
            </a:r>
          </a:p>
        </p:txBody>
      </p:sp>
    </p:spTree>
    <p:extLst>
      <p:ext uri="{BB962C8B-B14F-4D97-AF65-F5344CB8AC3E}">
        <p14:creationId xmlns:p14="http://schemas.microsoft.com/office/powerpoint/2010/main" val="281815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Technical Session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Level Design</a:t>
            </a:r>
          </a:p>
          <a:p>
            <a:r>
              <a:rPr lang="en-US" altLang="zh-TW" dirty="0" smtClean="0"/>
              <a:t>Model Animation</a:t>
            </a:r>
          </a:p>
          <a:p>
            <a:r>
              <a:rPr lang="en-US" altLang="zh-TW" dirty="0"/>
              <a:t>Obstacle </a:t>
            </a:r>
            <a:r>
              <a:rPr lang="en-US" altLang="zh-TW" dirty="0" smtClean="0"/>
              <a:t>System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915103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Game Engine</a:t>
            </a:r>
          </a:p>
          <a:p>
            <a:pPr lvl="1"/>
            <a:r>
              <a:rPr lang="en-US" altLang="zh-TW" dirty="0" smtClean="0"/>
              <a:t>Ogre3D</a:t>
            </a:r>
          </a:p>
          <a:p>
            <a:r>
              <a:rPr lang="en-US" altLang="zh-TW" dirty="0" smtClean="0"/>
              <a:t>Development Environment</a:t>
            </a:r>
          </a:p>
          <a:p>
            <a:pPr lvl="1"/>
            <a:r>
              <a:rPr lang="en-US" altLang="zh-TW" dirty="0" smtClean="0"/>
              <a:t>Windows 10 (64-bit)</a:t>
            </a:r>
          </a:p>
          <a:p>
            <a:pPr lvl="1"/>
            <a:r>
              <a:rPr lang="en-US" altLang="zh-TW" dirty="0" smtClean="0"/>
              <a:t>Visual Studio 2010</a:t>
            </a:r>
            <a:endParaRPr lang="en-US" altLang="zh-TW" dirty="0"/>
          </a:p>
          <a:p>
            <a:pPr marL="0" indent="0">
              <a:buNone/>
            </a:pPr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820092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Technical Session</a:t>
            </a:r>
            <a:br>
              <a:rPr lang="en-US" altLang="zh-TW" dirty="0"/>
            </a:br>
            <a:r>
              <a:rPr lang="en-US" altLang="zh-TW" dirty="0"/>
              <a:t>Level Design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External Tool: Blender</a:t>
            </a:r>
          </a:p>
          <a:p>
            <a:r>
              <a:rPr lang="en-US" altLang="zh-TW" dirty="0" smtClean="0"/>
              <a:t>Obstacle Property</a:t>
            </a:r>
          </a:p>
          <a:p>
            <a:pPr lvl="1"/>
            <a:r>
              <a:rPr lang="en-US" altLang="zh-TW" dirty="0" smtClean="0"/>
              <a:t>Attach extra field </a:t>
            </a:r>
          </a:p>
          <a:p>
            <a:pPr lvl="1"/>
            <a:r>
              <a:rPr lang="en-US" altLang="zh-TW" dirty="0" smtClean="0"/>
              <a:t>Mass, friction, …</a:t>
            </a:r>
          </a:p>
          <a:p>
            <a:r>
              <a:rPr lang="en-US" altLang="zh-TW" dirty="0" smtClean="0"/>
              <a:t>Export to Ogre3D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1434707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image13.png" descr="螢幕擷取畫面 (5)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-1524000" y="-4644"/>
            <a:ext cx="12192000" cy="68626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6121675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12.png" descr="螢幕擷取畫面 (6)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-1524000" y="-4644"/>
            <a:ext cx="12192000" cy="6862644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753976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Technical Session</a:t>
            </a:r>
            <a:br>
              <a:rPr lang="en-US" altLang="zh-TW" dirty="0"/>
            </a:br>
            <a:r>
              <a:rPr lang="en-US" altLang="zh-TW" dirty="0"/>
              <a:t>Model Animation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Player character should have animation</a:t>
            </a:r>
          </a:p>
          <a:p>
            <a:r>
              <a:rPr lang="en-US" altLang="zh-TW" dirty="0" smtClean="0"/>
              <a:t>Create skeleton information for models</a:t>
            </a:r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822870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06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-1524000" y="159658"/>
            <a:ext cx="12211798" cy="648062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5133052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17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-1524000" y="141137"/>
            <a:ext cx="12192000" cy="6470122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36298622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02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-1524000" y="170635"/>
            <a:ext cx="12192000" cy="6426108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6734876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1026" name="Picture 2" descr="https://scontent-tpe1-1.xx.fbcdn.net/v/t1.0-9/13434846_1028337030536614_6456925496082755220_n.jpg?oh=e04fc13845c938d49bbb3f36438d62da&amp;oe=57CDC2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50916"/>
            <a:ext cx="9144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31147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14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-1524000" y="192172"/>
            <a:ext cx="12192000" cy="6448115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9892388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TW" dirty="0"/>
              <a:t>Technical Session</a:t>
            </a:r>
            <a:br>
              <a:rPr lang="en-US" altLang="zh-TW" dirty="0"/>
            </a:br>
            <a:r>
              <a:rPr lang="en-US" altLang="zh-TW" dirty="0"/>
              <a:t>Obstacle System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Integrates the Bullet world and Ogre3D world</a:t>
            </a:r>
          </a:p>
          <a:p>
            <a:r>
              <a:rPr lang="en-US" altLang="zh-TW" dirty="0" smtClean="0"/>
              <a:t>Synchronize position and orientation </a:t>
            </a:r>
          </a:p>
          <a:p>
            <a:r>
              <a:rPr lang="en-US" altLang="zh-TW" dirty="0" smtClean="0"/>
              <a:t>Check and handle collision events</a:t>
            </a:r>
          </a:p>
          <a:p>
            <a:r>
              <a:rPr lang="en-US" altLang="zh-TW" dirty="0" smtClean="0"/>
              <a:t>Create and manage obstacle objects</a:t>
            </a:r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372857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Game Type</a:t>
            </a:r>
          </a:p>
          <a:p>
            <a:pPr lvl="1"/>
            <a:r>
              <a:rPr lang="en-US" altLang="zh-TW" dirty="0" smtClean="0"/>
              <a:t>Obstacle-avoidance</a:t>
            </a:r>
          </a:p>
          <a:p>
            <a:pPr lvl="1"/>
            <a:r>
              <a:rPr lang="en-US" altLang="zh-TW" dirty="0" smtClean="0"/>
              <a:t>Similar games: temple run, geometry run</a:t>
            </a:r>
          </a:p>
          <a:p>
            <a:endParaRPr lang="en-US" altLang="zh-TW" dirty="0" smtClean="0"/>
          </a:p>
        </p:txBody>
      </p:sp>
      <p:pic>
        <p:nvPicPr>
          <p:cNvPr id="2050" name="Picture 2" descr="http://vignette3.wikia.nocookie.net/templerun/images/1/12/Temple_run_tree_root.jpg/revision/latest?cb=2015071122161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865" y="4020231"/>
            <a:ext cx="1639373" cy="218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fs01.androidpit.info/a/fc/20/geometry-run-pixel-fc2038-h9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2959" y="4020230"/>
            <a:ext cx="3885921" cy="2185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3027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image15.png"/>
          <p:cNvPicPr/>
          <p:nvPr/>
        </p:nvPicPr>
        <p:blipFill>
          <a:blip r:embed="rId2"/>
          <a:srcRect/>
          <a:stretch>
            <a:fillRect/>
          </a:stretch>
        </p:blipFill>
        <p:spPr>
          <a:xfrm>
            <a:off x="-876300" y="1"/>
            <a:ext cx="10896597" cy="6906209"/>
          </a:xfrm>
          <a:prstGeom prst="rect">
            <a:avLst/>
          </a:prstGeom>
          <a:ln/>
        </p:spPr>
      </p:pic>
    </p:spTree>
    <p:extLst>
      <p:ext uri="{BB962C8B-B14F-4D97-AF65-F5344CB8AC3E}">
        <p14:creationId xmlns:p14="http://schemas.microsoft.com/office/powerpoint/2010/main" val="2843384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Game Play Demo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3 Levels</a:t>
            </a:r>
          </a:p>
          <a:p>
            <a:pPr lvl="1"/>
            <a:r>
              <a:rPr lang="en-US" altLang="zh-TW" dirty="0" smtClean="0"/>
              <a:t>Hard</a:t>
            </a:r>
          </a:p>
          <a:p>
            <a:pPr lvl="1"/>
            <a:r>
              <a:rPr lang="en-US" altLang="zh-TW" dirty="0" smtClean="0"/>
              <a:t>Very Hard</a:t>
            </a:r>
          </a:p>
          <a:p>
            <a:pPr lvl="1"/>
            <a:r>
              <a:rPr lang="en-US" altLang="zh-TW" dirty="0" smtClean="0"/>
              <a:t>Extremely Hard</a:t>
            </a:r>
          </a:p>
          <a:p>
            <a:r>
              <a:rPr lang="en-US" altLang="zh-TW" dirty="0" smtClean="0"/>
              <a:t>God mode</a:t>
            </a:r>
          </a:p>
          <a:p>
            <a:pPr lvl="1"/>
            <a:r>
              <a:rPr lang="en-US" altLang="zh-TW" dirty="0" smtClean="0"/>
              <a:t>Will not show game over when bump into obstacles</a:t>
            </a:r>
          </a:p>
          <a:p>
            <a:pPr lvl="1"/>
            <a:r>
              <a:rPr lang="en-US" altLang="zh-TW" dirty="0" smtClean="0"/>
              <a:t>Toggle this mode: F11</a:t>
            </a:r>
          </a:p>
          <a:p>
            <a:pPr lvl="1"/>
            <a:endParaRPr lang="en-US" altLang="zh-TW" dirty="0" smtClean="0"/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281414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The End</a:t>
            </a:r>
            <a:endParaRPr lang="zh-TW" altLang="en-US" dirty="0"/>
          </a:p>
        </p:txBody>
      </p:sp>
      <p:sp>
        <p:nvSpPr>
          <p:cNvPr id="5" name="副標題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 smtClean="0"/>
              <a:t>Thanks for your listening!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7557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Introduction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dirty="0" smtClean="0"/>
              <a:t>Goal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Reach the destination with bump into </a:t>
            </a:r>
            <a:r>
              <a:rPr lang="en-US" altLang="zh-TW" dirty="0" smtClean="0"/>
              <a:t>obstacles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Control your character using keyboard</a:t>
            </a:r>
          </a:p>
          <a:p>
            <a:pPr lvl="2"/>
            <a:r>
              <a:rPr lang="en-US" altLang="zh-TW" dirty="0" smtClean="0"/>
              <a:t>Z : Slide down</a:t>
            </a:r>
          </a:p>
          <a:p>
            <a:pPr lvl="2"/>
            <a:r>
              <a:rPr lang="en-US" altLang="zh-TW" dirty="0" smtClean="0"/>
              <a:t>X/C : Shoot red/blue bullet</a:t>
            </a:r>
          </a:p>
          <a:p>
            <a:pPr lvl="2"/>
            <a:r>
              <a:rPr lang="en-US" altLang="zh-TW" dirty="0" smtClean="0"/>
              <a:t>Space: Jump</a:t>
            </a:r>
          </a:p>
          <a:p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048093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90027" y="0"/>
            <a:ext cx="107798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98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04888" y="-71033"/>
            <a:ext cx="10668841" cy="6929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352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Game Story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In this game, the player will have the chance to help our lovely heroine, </a:t>
            </a:r>
            <a:r>
              <a:rPr lang="en-US" altLang="zh-TW" dirty="0" err="1"/>
              <a:t>Rin</a:t>
            </a:r>
            <a:r>
              <a:rPr lang="en-US" altLang="zh-TW" dirty="0"/>
              <a:t> cross through everything that hinders her on her way to school. </a:t>
            </a:r>
          </a:p>
          <a:p>
            <a:r>
              <a:rPr lang="en-US" altLang="zh-TW" dirty="0"/>
              <a:t>If the player successfully helps </a:t>
            </a:r>
            <a:r>
              <a:rPr lang="en-US" altLang="zh-TW" dirty="0" err="1"/>
              <a:t>Rin</a:t>
            </a:r>
            <a:r>
              <a:rPr lang="en-US" altLang="zh-TW" dirty="0"/>
              <a:t> not to be late for school, </a:t>
            </a:r>
            <a:r>
              <a:rPr lang="en-US" altLang="zh-TW" dirty="0" err="1"/>
              <a:t>Rin</a:t>
            </a:r>
            <a:r>
              <a:rPr lang="en-US" altLang="zh-TW" dirty="0"/>
              <a:t> maybe fall in love with our player.</a:t>
            </a:r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217131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標題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Work load distribution</a:t>
            </a:r>
            <a:endParaRPr lang="zh-TW" altLang="en-US" dirty="0"/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TW" altLang="en-US" dirty="0" smtClean="0"/>
              <a:t>王秋玄</a:t>
            </a:r>
            <a:endParaRPr lang="en-US" altLang="zh-TW" dirty="0" smtClean="0"/>
          </a:p>
          <a:p>
            <a:pPr lvl="1"/>
            <a:r>
              <a:rPr lang="en-US" altLang="zh-TW" dirty="0"/>
              <a:t>Keyboard l</a:t>
            </a:r>
            <a:r>
              <a:rPr lang="en-US" altLang="zh-TW" dirty="0" smtClean="0"/>
              <a:t>ibrary, </a:t>
            </a:r>
            <a:r>
              <a:rPr lang="en-US" altLang="zh-TW" dirty="0"/>
              <a:t>3D </a:t>
            </a:r>
            <a:r>
              <a:rPr lang="en-US" altLang="zh-TW" dirty="0" smtClean="0"/>
              <a:t>model for characters</a:t>
            </a:r>
            <a:endParaRPr lang="zh-TW" altLang="en-US" dirty="0"/>
          </a:p>
          <a:p>
            <a:r>
              <a:rPr lang="zh-TW" altLang="en-US" dirty="0"/>
              <a:t>許筑</a:t>
            </a:r>
            <a:r>
              <a:rPr lang="zh-TW" altLang="en-US" dirty="0" smtClean="0"/>
              <a:t>淨</a:t>
            </a:r>
            <a:endParaRPr lang="en-US" altLang="zh-TW" dirty="0" smtClean="0"/>
          </a:p>
          <a:p>
            <a:pPr lvl="1"/>
            <a:r>
              <a:rPr lang="en-US" altLang="zh-TW" dirty="0"/>
              <a:t>Camera c</a:t>
            </a:r>
            <a:r>
              <a:rPr lang="en-US" altLang="zh-TW" dirty="0" smtClean="0"/>
              <a:t>ontrol, </a:t>
            </a:r>
            <a:r>
              <a:rPr lang="en-US" altLang="zh-TW" dirty="0"/>
              <a:t>G</a:t>
            </a:r>
            <a:r>
              <a:rPr lang="en-US" altLang="zh-TW" dirty="0" smtClean="0"/>
              <a:t>ame level design, </a:t>
            </a:r>
            <a:r>
              <a:rPr lang="en-US" altLang="zh-TW" dirty="0"/>
              <a:t>GUI design and 2D picture design</a:t>
            </a:r>
            <a:endParaRPr lang="zh-TW" altLang="en-US" dirty="0"/>
          </a:p>
          <a:p>
            <a:r>
              <a:rPr lang="zh-TW" altLang="en-US" dirty="0"/>
              <a:t>曾亮</a:t>
            </a:r>
            <a:r>
              <a:rPr lang="zh-TW" altLang="en-US" dirty="0" smtClean="0"/>
              <a:t>齊</a:t>
            </a:r>
            <a:endParaRPr lang="en-US" altLang="zh-TW" dirty="0" smtClean="0"/>
          </a:p>
          <a:p>
            <a:pPr lvl="1"/>
            <a:r>
              <a:rPr lang="en-US" altLang="zh-TW" dirty="0"/>
              <a:t>Physical </a:t>
            </a:r>
            <a:r>
              <a:rPr lang="en-US" altLang="zh-TW" dirty="0" smtClean="0"/>
              <a:t>Engine, </a:t>
            </a:r>
            <a:r>
              <a:rPr lang="en-US" altLang="zh-TW" dirty="0" err="1"/>
              <a:t>D</a:t>
            </a:r>
            <a:r>
              <a:rPr lang="en-US" altLang="zh-TW" dirty="0" err="1" smtClean="0"/>
              <a:t>otSceneLoader</a:t>
            </a:r>
            <a:r>
              <a:rPr lang="en-US" altLang="zh-TW" dirty="0" smtClean="0"/>
              <a:t>, </a:t>
            </a:r>
            <a:r>
              <a:rPr lang="en-US" altLang="zh-TW" dirty="0"/>
              <a:t>GUI </a:t>
            </a:r>
            <a:r>
              <a:rPr lang="en-US" altLang="zh-TW" dirty="0" smtClean="0"/>
              <a:t>engine, </a:t>
            </a:r>
            <a:r>
              <a:rPr lang="en-US" altLang="zh-TW" dirty="0"/>
              <a:t>Sound </a:t>
            </a:r>
            <a:r>
              <a:rPr lang="en-US" altLang="zh-TW" dirty="0" smtClean="0"/>
              <a:t>library</a:t>
            </a:r>
            <a:endParaRPr lang="zh-TW" altLang="en-US" dirty="0"/>
          </a:p>
          <a:p>
            <a:pPr marL="0" indent="0">
              <a:buNone/>
            </a:pP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3274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4"/>
      </a:accent6>
      <a:hlink>
        <a:srgbClr val="BB7826"/>
      </a:hlink>
      <a:folHlink>
        <a:srgbClr val="CF9C5F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432</TotalTime>
  <Words>544</Words>
  <Application>Microsoft Office PowerPoint</Application>
  <PresentationFormat>如螢幕大小 (4:3)</PresentationFormat>
  <Paragraphs>159</Paragraphs>
  <Slides>42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8" baseType="lpstr">
      <vt:lpstr>微軟正黑體</vt:lpstr>
      <vt:lpstr>新細明體</vt:lpstr>
      <vt:lpstr>Arial</vt:lpstr>
      <vt:lpstr>Calibri</vt:lpstr>
      <vt:lpstr>Garamond</vt:lpstr>
      <vt:lpstr>有機</vt:lpstr>
      <vt:lpstr>Run Rin Run</vt:lpstr>
      <vt:lpstr>Overview</vt:lpstr>
      <vt:lpstr>Introduction</vt:lpstr>
      <vt:lpstr>Introduction</vt:lpstr>
      <vt:lpstr>Introduction</vt:lpstr>
      <vt:lpstr>PowerPoint 簡報</vt:lpstr>
      <vt:lpstr>PowerPoint 簡報</vt:lpstr>
      <vt:lpstr>Game Story</vt:lpstr>
      <vt:lpstr>Work load distribution</vt:lpstr>
      <vt:lpstr>Game System Architecture</vt:lpstr>
      <vt:lpstr>Game System Architecture - Application</vt:lpstr>
      <vt:lpstr>Game Logic  - Menu flow control</vt:lpstr>
      <vt:lpstr>Game Logic  - Judge game over</vt:lpstr>
      <vt:lpstr>Game Logic  - Score control</vt:lpstr>
      <vt:lpstr>Game System Architecture - Scene Loader</vt:lpstr>
      <vt:lpstr>PowerPoint 簡報</vt:lpstr>
      <vt:lpstr>Game System Architecture - Obstacle System</vt:lpstr>
      <vt:lpstr>Game System Architecture - Keyboard Input System</vt:lpstr>
      <vt:lpstr>Game System Architecture - GUI System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Game System Architecture - Sound Control</vt:lpstr>
      <vt:lpstr>Game System Architecture - Camera Control</vt:lpstr>
      <vt:lpstr>Technical Session</vt:lpstr>
      <vt:lpstr>Technical Session Level Design</vt:lpstr>
      <vt:lpstr>PowerPoint 簡報</vt:lpstr>
      <vt:lpstr>PowerPoint 簡報</vt:lpstr>
      <vt:lpstr>Technical Session Model Animation</vt:lpstr>
      <vt:lpstr>PowerPoint 簡報</vt:lpstr>
      <vt:lpstr>PowerPoint 簡報</vt:lpstr>
      <vt:lpstr>PowerPoint 簡報</vt:lpstr>
      <vt:lpstr>PowerPoint 簡報</vt:lpstr>
      <vt:lpstr>PowerPoint 簡報</vt:lpstr>
      <vt:lpstr>Technical Session Obstacle System</vt:lpstr>
      <vt:lpstr>PowerPoint 簡報</vt:lpstr>
      <vt:lpstr>Game Play Demo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Game Programming Project Proposal Presentation </dc:title>
  <dc:creator>Liang-Chi Tseng</dc:creator>
  <cp:lastModifiedBy>Liang-Chi Tseng</cp:lastModifiedBy>
  <cp:revision>71</cp:revision>
  <dcterms:created xsi:type="dcterms:W3CDTF">2016-04-06T08:37:42Z</dcterms:created>
  <dcterms:modified xsi:type="dcterms:W3CDTF">2016-06-20T06:09:12Z</dcterms:modified>
</cp:coreProperties>
</file>